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323" r:id="rId3"/>
    <p:sldId id="327" r:id="rId4"/>
    <p:sldId id="333" r:id="rId5"/>
    <p:sldId id="334" r:id="rId6"/>
    <p:sldId id="338" r:id="rId7"/>
    <p:sldId id="335" r:id="rId8"/>
    <p:sldId id="336" r:id="rId9"/>
    <p:sldId id="339" r:id="rId10"/>
    <p:sldId id="337" r:id="rId11"/>
    <p:sldId id="328" r:id="rId12"/>
    <p:sldId id="330" r:id="rId13"/>
    <p:sldId id="329" r:id="rId14"/>
    <p:sldId id="275" r:id="rId15"/>
    <p:sldId id="33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9"/>
    <p:restoredTop sz="72180"/>
  </p:normalViewPr>
  <p:slideViewPr>
    <p:cSldViewPr snapToGrid="0" snapToObjects="1">
      <p:cViewPr varScale="1">
        <p:scale>
          <a:sx n="74" d="100"/>
          <a:sy n="74" d="100"/>
        </p:scale>
        <p:origin x="1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74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793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Where will fires happen? -- Actions impact prediction because ppl may respond differently</a:t>
            </a:r>
          </a:p>
          <a:p>
            <a:endParaRPr lang="en-US" dirty="0"/>
          </a:p>
          <a:p>
            <a:r>
              <a:rPr lang="en-US" dirty="0"/>
              <a:t>What will be the impact of reducing natural gas burning?  Pure prediction?  Perhaps not.  Maybe other sources will pop up if you reduce natural gas.</a:t>
            </a:r>
          </a:p>
          <a:p>
            <a:endParaRPr lang="en-US" dirty="0"/>
          </a:p>
          <a:p>
            <a:r>
              <a:rPr lang="en-US" dirty="0"/>
              <a:t>Who has electric heating?  How will a new policy impact bill costs?  Could be some endogeneity here?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524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9/9/19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9/9/19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hyperlink" Target="https://www.epa.gov/outdoor-air-quality-data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irnow.gov/index.cfm?action=airnow.local_state&amp;stateid=5&amp;mapcenter=0&amp;tabs=0" TargetMode="External"/><Relationship Id="rId2" Type="http://schemas.openxmlformats.org/officeDocument/2006/relationships/hyperlink" Target="https://airnow.gov/index.cfm?action=airnow.local_city&amp;mapcenter=0&amp;cityid=315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urpleair.com/map#11.53/37.82/-122.2063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8485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4</a:t>
            </a:r>
            <a:r>
              <a:rPr lang="en-US" sz="7300"/>
              <a:t>: More pandas</a:t>
            </a:r>
            <a:endParaRPr lang="en-US" sz="73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September 10, 2018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Salma </a:t>
            </a:r>
            <a:r>
              <a:rPr lang="en-US" dirty="0" err="1"/>
              <a:t>Elmallah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CDD61-05B0-6746-B59E-AEA13A0DC6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761FDE-90F6-9444-AB46-8005DFB51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there will be an increase in respiratory disease </a:t>
            </a:r>
            <a:r>
              <a:rPr lang="en-US" b="1" dirty="0"/>
              <a:t>due to pollution</a:t>
            </a:r>
            <a:r>
              <a:rPr lang="en-US" dirty="0"/>
              <a:t>, then allocate more resources there.  </a:t>
            </a:r>
          </a:p>
          <a:p>
            <a:r>
              <a:rPr lang="en-US" dirty="0"/>
              <a:t>Predict impact of large fires </a:t>
            </a:r>
            <a:r>
              <a:rPr lang="en-US" b="1" dirty="0"/>
              <a:t>due to heavy fuel loads </a:t>
            </a:r>
            <a:r>
              <a:rPr lang="en-US" dirty="0">
                <a:sym typeface="Wingdings" pitchFamily="2" charset="2"/>
              </a:rPr>
              <a:t> guide where to allocate fuel load reduction.</a:t>
            </a:r>
          </a:p>
          <a:p>
            <a:r>
              <a:rPr lang="en-US" dirty="0">
                <a:sym typeface="Wingdings" pitchFamily="2" charset="2"/>
              </a:rPr>
              <a:t>If you subsidize solar, will people install solar roofs?</a:t>
            </a:r>
          </a:p>
          <a:p>
            <a:r>
              <a:rPr lang="en-US" dirty="0">
                <a:sym typeface="Wingdings" pitchFamily="2" charset="2"/>
              </a:rPr>
              <a:t>Based on demographics of a community, will education be effective for increasing solar adoption?</a:t>
            </a:r>
          </a:p>
          <a:p>
            <a:r>
              <a:rPr lang="en-US" dirty="0">
                <a:sym typeface="Wingdings" pitchFamily="2" charset="2"/>
              </a:rPr>
              <a:t>Where will ppl have </a:t>
            </a:r>
            <a:r>
              <a:rPr lang="en-US" dirty="0" err="1">
                <a:sym typeface="Wingdings" pitchFamily="2" charset="2"/>
              </a:rPr>
              <a:t>Evs</a:t>
            </a:r>
            <a:r>
              <a:rPr lang="en-US" dirty="0">
                <a:sym typeface="Wingdings" pitchFamily="2" charset="2"/>
              </a:rPr>
              <a:t>  build more infrastructure there.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450EC0-222D-6E4E-921F-1E1102DD5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9589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F9301-055B-D74D-B420-C90EB94E8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EPA air quality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01AB3-8E8E-2A41-9AB9-DE0A5E002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5600" cy="4351338"/>
          </a:xfrm>
        </p:spPr>
        <p:txBody>
          <a:bodyPr>
            <a:normAutofit/>
          </a:bodyPr>
          <a:lstStyle/>
          <a:p>
            <a:r>
              <a:rPr lang="en-US" dirty="0">
                <a:hlinkClick r:id="rId2"/>
              </a:rPr>
              <a:t>Here</a:t>
            </a:r>
            <a:r>
              <a:rPr lang="en-US" dirty="0"/>
              <a:t> is a link to the source page.</a:t>
            </a:r>
          </a:p>
          <a:p>
            <a:r>
              <a:rPr lang="en-US" dirty="0"/>
              <a:t>Sources of PM</a:t>
            </a:r>
          </a:p>
          <a:p>
            <a:pPr lvl="1"/>
            <a:r>
              <a:rPr lang="en-US" dirty="0"/>
              <a:t>Many sizes and shapes and can be made up of hundreds of different chemicals.</a:t>
            </a:r>
          </a:p>
          <a:p>
            <a:pPr lvl="1"/>
            <a:r>
              <a:rPr lang="en-US" dirty="0"/>
              <a:t>Some directly from a source: construction sites, unpaved roads, fields, smokestacks or fires.</a:t>
            </a:r>
          </a:p>
          <a:p>
            <a:pPr lvl="1"/>
            <a:r>
              <a:rPr lang="en-US" dirty="0"/>
              <a:t>Most form in the atmosphere by complex reactions of chemicals such as sulfur dioxide and nitrogen oxides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47ABF5-9B1D-DF4F-9DA4-D0F6B6B72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0B2D8D-1887-C149-8B9D-CEC9971D8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507206"/>
            <a:ext cx="5561949" cy="387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500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AC7B4-B79E-874C-905F-9BAC5B7C0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PM2.5…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A20542-5AF8-774B-85C3-6135461A6E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500"/>
            <a:ext cx="10515600" cy="50926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(text adapted from </a:t>
            </a:r>
            <a:r>
              <a:rPr lang="en-US" dirty="0" err="1"/>
              <a:t>epa.gov</a:t>
            </a:r>
            <a:r>
              <a:rPr lang="en-US" dirty="0"/>
              <a:t>) Health effects:</a:t>
            </a:r>
          </a:p>
          <a:p>
            <a:pPr lvl="1"/>
            <a:r>
              <a:rPr lang="en-US" dirty="0"/>
              <a:t>premature death in people with heart or lung disease</a:t>
            </a:r>
          </a:p>
          <a:p>
            <a:pPr lvl="1"/>
            <a:r>
              <a:rPr lang="en-US" dirty="0"/>
              <a:t>nonfatal heart attacks</a:t>
            </a:r>
          </a:p>
          <a:p>
            <a:pPr lvl="1"/>
            <a:r>
              <a:rPr lang="en-US" dirty="0"/>
              <a:t>irregular heartbeat</a:t>
            </a:r>
          </a:p>
          <a:p>
            <a:pPr lvl="1"/>
            <a:r>
              <a:rPr lang="en-US" dirty="0"/>
              <a:t>aggravated asthma</a:t>
            </a:r>
          </a:p>
          <a:p>
            <a:pPr lvl="1"/>
            <a:r>
              <a:rPr lang="en-US" dirty="0"/>
              <a:t>decreased lung function</a:t>
            </a:r>
          </a:p>
          <a:p>
            <a:pPr lvl="1"/>
            <a:r>
              <a:rPr lang="en-US" dirty="0"/>
              <a:t>increased respiratory symptoms, such as irritation of the airways</a:t>
            </a:r>
          </a:p>
          <a:p>
            <a:r>
              <a:rPr lang="en-US" dirty="0"/>
              <a:t>Environmental effects</a:t>
            </a:r>
          </a:p>
          <a:p>
            <a:pPr lvl="1"/>
            <a:r>
              <a:rPr lang="en-US" dirty="0"/>
              <a:t>makes lakes and streams acidic</a:t>
            </a:r>
          </a:p>
          <a:p>
            <a:pPr lvl="1"/>
            <a:r>
              <a:rPr lang="en-US" dirty="0"/>
              <a:t>changes the nutrient balance in coastal waters and large river basins</a:t>
            </a:r>
          </a:p>
          <a:p>
            <a:pPr lvl="1"/>
            <a:r>
              <a:rPr lang="en-US" dirty="0"/>
              <a:t>depletes soil nutrients</a:t>
            </a:r>
          </a:p>
          <a:p>
            <a:pPr lvl="1"/>
            <a:r>
              <a:rPr lang="en-US" dirty="0"/>
              <a:t>damages sensitive forests and farm crops</a:t>
            </a:r>
          </a:p>
          <a:p>
            <a:pPr lvl="1"/>
            <a:r>
              <a:rPr lang="en-US" dirty="0"/>
              <a:t>affects the diversity of ecosystems</a:t>
            </a:r>
          </a:p>
          <a:p>
            <a:pPr lvl="1"/>
            <a:r>
              <a:rPr lang="en-US" dirty="0"/>
              <a:t>contributes to acid rain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50DC2E-8D1A-F94F-B9E2-EC7F64466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88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F9301-055B-D74D-B420-C90EB94E8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PM2.5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01AB3-8E8E-2A41-9AB9-DE0A5E002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83800" cy="4351338"/>
          </a:xfrm>
        </p:spPr>
        <p:txBody>
          <a:bodyPr>
            <a:normAutofit/>
          </a:bodyPr>
          <a:lstStyle/>
          <a:p>
            <a:r>
              <a:rPr lang="en-US" dirty="0"/>
              <a:t>Go </a:t>
            </a:r>
            <a:r>
              <a:rPr lang="en-US" dirty="0">
                <a:hlinkClick r:id="rId2"/>
              </a:rPr>
              <a:t>here</a:t>
            </a:r>
            <a:r>
              <a:rPr lang="en-US" dirty="0"/>
              <a:t> to see cool maps</a:t>
            </a:r>
          </a:p>
          <a:p>
            <a:r>
              <a:rPr lang="en-US" dirty="0"/>
              <a:t>And go </a:t>
            </a:r>
            <a:r>
              <a:rPr lang="en-US" dirty="0">
                <a:hlinkClick r:id="rId3"/>
              </a:rPr>
              <a:t>here</a:t>
            </a:r>
            <a:r>
              <a:rPr lang="en-US" dirty="0"/>
              <a:t> to see a list of locations</a:t>
            </a:r>
          </a:p>
          <a:p>
            <a:r>
              <a:rPr lang="en-US" dirty="0"/>
              <a:t>But, how many sensors?</a:t>
            </a:r>
          </a:p>
          <a:p>
            <a:pPr lvl="1"/>
            <a:r>
              <a:rPr lang="en-US" dirty="0"/>
              <a:t>Oakland has three</a:t>
            </a:r>
          </a:p>
          <a:p>
            <a:pPr lvl="1"/>
            <a:r>
              <a:rPr lang="en-US" dirty="0"/>
              <a:t>Berkeley has one, near the Marina</a:t>
            </a:r>
          </a:p>
          <a:p>
            <a:r>
              <a:rPr lang="en-US" dirty="0"/>
              <a:t>However as you may imagine, pollution is much more heterogeneous…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47ABF5-9B1D-DF4F-9DA4-D0F6B6B72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797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74C9E-4BE6-4343-B3EB-53C4CD819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Improving air quality assessments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BF3B6-0112-324C-A53A-E30A1F584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645" y="5244859"/>
            <a:ext cx="11282130" cy="13758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Josh </a:t>
            </a:r>
            <a:r>
              <a:rPr lang="en-US" dirty="0" err="1"/>
              <a:t>Apte</a:t>
            </a:r>
            <a:r>
              <a:rPr lang="en-US" dirty="0"/>
              <a:t> (ERG PhD alum) partnered with Google, Environmental Defense and West Oakland Environmental Indicators Project to generate air quality data of unprecedented resolution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4CC3B2-B337-614F-8A36-29309074D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DF7964-7957-9249-A606-423335AF8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497" y="1825625"/>
            <a:ext cx="6511529" cy="34192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6CE5C2-1E46-5740-80FD-60AA66854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44" y="1825625"/>
            <a:ext cx="4140552" cy="3419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840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2CA66-3A3E-8C43-9C3F-CA48F3A69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PurpleAir</a:t>
            </a:r>
            <a:r>
              <a:rPr lang="en-US" dirty="0"/>
              <a:t>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3A723-FEBA-9041-BEBC-0E48B8709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…sells internet-connected air quality sensors</a:t>
            </a:r>
          </a:p>
          <a:p>
            <a:r>
              <a:rPr lang="en-US" dirty="0">
                <a:hlinkClick r:id="rId2"/>
              </a:rPr>
              <a:t>Here</a:t>
            </a:r>
            <a:r>
              <a:rPr lang="en-US" dirty="0"/>
              <a:t> is a map of where we live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503DAE-36DC-654F-A7A7-00136AB3A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817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29F6-84F8-F341-BC98-61AF4AF8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94E5-A5D1-0F46-9790-EB44608A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2 due next Monday</a:t>
            </a:r>
          </a:p>
          <a:p>
            <a:r>
              <a:rPr lang="en-US" dirty="0"/>
              <a:t>HW1 due Thursday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B9AC-8210-0641-A7DE-8AB1B992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68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FFC7D-81AC-3548-AFB3-EDCA6D53C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FDC22-3C75-A246-BEA1-1D95EC875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Reading discussion – Kleinberg </a:t>
            </a:r>
            <a:r>
              <a:rPr lang="en-US" i="1" dirty="0"/>
              <a:t>et al,</a:t>
            </a:r>
            <a:r>
              <a:rPr lang="en-US" dirty="0"/>
              <a:t> </a:t>
            </a:r>
            <a:r>
              <a:rPr lang="en-US" dirty="0" err="1"/>
              <a:t>Athey</a:t>
            </a:r>
            <a:r>
              <a:rPr lang="en-US" dirty="0"/>
              <a:t>.  </a:t>
            </a:r>
          </a:p>
          <a:p>
            <a:r>
              <a:rPr lang="en-US" dirty="0"/>
              <a:t>We’ll keep working with pandas.  Key ideas</a:t>
            </a:r>
          </a:p>
          <a:p>
            <a:pPr lvl="1"/>
            <a:r>
              <a:rPr lang="en-US" dirty="0"/>
              <a:t>Merging data frames</a:t>
            </a:r>
          </a:p>
          <a:p>
            <a:pPr lvl="1"/>
            <a:r>
              <a:rPr lang="en-US" dirty="0"/>
              <a:t>Logical indexing</a:t>
            </a:r>
          </a:p>
          <a:p>
            <a:pPr lvl="1"/>
            <a:r>
              <a:rPr lang="en-US" dirty="0"/>
              <a:t>‘</a:t>
            </a:r>
            <a:r>
              <a:rPr lang="en-US" dirty="0" err="1"/>
              <a:t>groupby</a:t>
            </a:r>
            <a:r>
              <a:rPr lang="en-US" dirty="0"/>
              <a:t>’</a:t>
            </a:r>
          </a:p>
          <a:p>
            <a:pPr lvl="1"/>
            <a:r>
              <a:rPr lang="en-US" dirty="0"/>
              <a:t>See </a:t>
            </a:r>
            <a:r>
              <a:rPr lang="en-US" dirty="0" err="1"/>
              <a:t>ipynb</a:t>
            </a:r>
            <a:r>
              <a:rPr lang="en-US" dirty="0"/>
              <a:t> files in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r>
              <a:rPr lang="en-US" dirty="0"/>
              <a:t>We’ll just talk a little about the data sets in HW2</a:t>
            </a:r>
          </a:p>
          <a:p>
            <a:pPr lvl="1"/>
            <a:r>
              <a:rPr lang="en-US" dirty="0"/>
              <a:t>Air quality data</a:t>
            </a:r>
          </a:p>
          <a:p>
            <a:pPr lvl="1"/>
            <a:r>
              <a:rPr lang="en-US" dirty="0"/>
              <a:t>I’ll use this ppt for that discussion.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4EA928-F777-F24E-ADD8-EFD9789E3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482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CD9CC-6E1B-9544-9D96-05F6285F0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discussion (Kleinberg et al, </a:t>
            </a:r>
            <a:r>
              <a:rPr lang="en-US" dirty="0" err="1"/>
              <a:t>Athey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A9290-BD99-7249-8AA7-04701D61E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is the principle thesis of Kleinberg et al and the role of prediction versus inference?</a:t>
            </a:r>
          </a:p>
          <a:p>
            <a:pPr lvl="1"/>
            <a:r>
              <a:rPr lang="en-US" dirty="0"/>
              <a:t>What are the strongest elements of their reasoning?  What elements are weakest?</a:t>
            </a:r>
          </a:p>
          <a:p>
            <a:r>
              <a:rPr lang="en-US" dirty="0"/>
              <a:t>What is </a:t>
            </a:r>
            <a:r>
              <a:rPr lang="en-US" dirty="0" err="1"/>
              <a:t>Athey’s</a:t>
            </a:r>
            <a:r>
              <a:rPr lang="en-US" dirty="0"/>
              <a:t> principle thesis related to the the role of prediction versus inference?</a:t>
            </a:r>
          </a:p>
          <a:p>
            <a:pPr lvl="1"/>
            <a:r>
              <a:rPr lang="en-US" dirty="0"/>
              <a:t>What are the strongest elements of her reasoning?  What elements are weakest?</a:t>
            </a:r>
          </a:p>
          <a:p>
            <a:r>
              <a:rPr lang="en-US" dirty="0"/>
              <a:t>Come to class with ideas for two umbrella policies and two rain dance policies, and two the span between.  Have them relate to the course topic -- energy, </a:t>
            </a:r>
            <a:r>
              <a:rPr lang="en-US" dirty="0" err="1"/>
              <a:t>ej</a:t>
            </a:r>
            <a:r>
              <a:rPr lang="en-US" dirty="0"/>
              <a:t>, access.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5EE338-B39B-A040-8B55-2ABBBED1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24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E0BFE-3CD3-1C47-8474-84EDF2936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Kleinberg </a:t>
            </a:r>
            <a:r>
              <a:rPr lang="en-US" i="1" dirty="0"/>
              <a:t>et 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EFD29-AF49-854B-B190-CA8AD7BE6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Umbrella problems are those for which you can directly impact social (or environmental) good</a:t>
            </a:r>
          </a:p>
          <a:p>
            <a:pPr lvl="1"/>
            <a:r>
              <a:rPr lang="en-US" dirty="0"/>
              <a:t>social (or environmental) good a.k.a. the “payoff”</a:t>
            </a:r>
          </a:p>
          <a:p>
            <a:r>
              <a:rPr lang="en-US" dirty="0"/>
              <a:t>Rain dance problems are those in which you can impact a process that indirectly impacts social or environmental goods</a:t>
            </a:r>
          </a:p>
          <a:p>
            <a:r>
              <a:rPr lang="en-US" dirty="0"/>
              <a:t>If your actions directly impact your payoff and not the underlying process, then we only need </a:t>
            </a:r>
          </a:p>
          <a:p>
            <a:pPr lvl="1"/>
            <a:r>
              <a:rPr lang="en-US" dirty="0"/>
              <a:t>to predict the process and </a:t>
            </a:r>
          </a:p>
          <a:p>
            <a:pPr lvl="1"/>
            <a:r>
              <a:rPr lang="en-US" dirty="0"/>
              <a:t>a model of how your actions generate a payoff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BDAC94-B937-464F-9F36-53BFC01EB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198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42D1B-2587-B541-B710-F6773C1B4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Kleinberg key 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4FDD4E-7331-0E44-A9F1-812E9B3B9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Prediction problems are common, well-solved with ML approaches, and important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401D3-F614-C84D-A341-3147105D7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929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3F56D-F64A-B24D-9F5E-0ADDDEEA1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Kleinberg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783E5-8BC6-524C-86C2-62F50E28C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Candidates for surgery: who will fare well afterwards?  Let’s focus on them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predicting which teacher will have the greatest value added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predicting unemployment spell length to help workers decide on savings rates and job search strategies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targeting health inspections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predicting highest risk youth for targeting interventions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lenders identifying the underlying creditworthiness of potential borrowers. 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796DE-5600-BB44-8DCC-3A59872ED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70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D3AB2-691C-DE4E-9F53-C9F9B987A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Athey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B21E3F-0ED9-744F-8C44-FBC264E3B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Key point: We’re not paying enough attention to the limitations of prediction problems</a:t>
            </a:r>
          </a:p>
          <a:p>
            <a:pPr marL="0" indent="0" algn="ctr">
              <a:buNone/>
            </a:pPr>
            <a:endParaRPr lang="en-US" dirty="0"/>
          </a:p>
          <a:p>
            <a:r>
              <a:rPr lang="en-US" dirty="0"/>
              <a:t>If prediction models don’t factor in the impact of our actions, we may make the wrong decision</a:t>
            </a:r>
          </a:p>
          <a:p>
            <a:r>
              <a:rPr lang="en-US" dirty="0"/>
              <a:t>Example: In the case of Kleinberg’s surgery, the surgery itself can impact a patient’s long term prognosis.  </a:t>
            </a:r>
          </a:p>
          <a:p>
            <a:r>
              <a:rPr lang="en-US" dirty="0"/>
              <a:t>Building inspections:  </a:t>
            </a:r>
          </a:p>
          <a:p>
            <a:pPr lvl="1"/>
            <a:r>
              <a:rPr lang="en-US" dirty="0"/>
              <a:t>High risk does not equate to “easy to fix”</a:t>
            </a:r>
          </a:p>
          <a:p>
            <a:pPr lvl="1"/>
            <a:r>
              <a:rPr lang="en-US" dirty="0"/>
              <a:t>Responsiveness: some firms may be more sensitive to fines than others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98D6F8-1935-6C49-9ADC-BB5F4B131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582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9A02E-0AA6-3846-90DF-22F1DCAA0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Strengths and weaknesses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A7A3A-058B-5E46-9A63-A48D0F366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C0B67-4C6D-F542-81CD-E72976A1A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139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10602</TotalTime>
  <Words>805</Words>
  <Application>Microsoft Macintosh PowerPoint</Application>
  <PresentationFormat>Widescreen</PresentationFormat>
  <Paragraphs>110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Data, Environment and Society  Lecture 4: More pandas</vt:lpstr>
      <vt:lpstr>Announcements</vt:lpstr>
      <vt:lpstr>Today…</vt:lpstr>
      <vt:lpstr>Reading discussion (Kleinberg et al, Athey)</vt:lpstr>
      <vt:lpstr>Kleinberg et al</vt:lpstr>
      <vt:lpstr>Kleinberg key point</vt:lpstr>
      <vt:lpstr>Kleinberg examples</vt:lpstr>
      <vt:lpstr>Athey</vt:lpstr>
      <vt:lpstr>Strengths and weaknesses</vt:lpstr>
      <vt:lpstr>Class examples</vt:lpstr>
      <vt:lpstr>EPA air quality data</vt:lpstr>
      <vt:lpstr>More on PM2.5…</vt:lpstr>
      <vt:lpstr>PM2.5 monitoring</vt:lpstr>
      <vt:lpstr>Example: Improving air quality assessments</vt:lpstr>
      <vt:lpstr>PurpleAir…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Duncan Callaway</cp:lastModifiedBy>
  <cp:revision>241</cp:revision>
  <dcterms:created xsi:type="dcterms:W3CDTF">2018-08-20T12:51:30Z</dcterms:created>
  <dcterms:modified xsi:type="dcterms:W3CDTF">2019-09-10T18:56:27Z</dcterms:modified>
</cp:coreProperties>
</file>

<file path=docProps/thumbnail.jpeg>
</file>